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0" r:id="rId3"/>
    <p:sldId id="269" r:id="rId4"/>
    <p:sldId id="261" r:id="rId5"/>
    <p:sldId id="262" r:id="rId6"/>
    <p:sldId id="300" r:id="rId7"/>
    <p:sldId id="301" r:id="rId8"/>
    <p:sldId id="271" r:id="rId9"/>
    <p:sldId id="302" r:id="rId10"/>
    <p:sldId id="303" r:id="rId11"/>
    <p:sldId id="304" r:id="rId12"/>
    <p:sldId id="275" r:id="rId13"/>
    <p:sldId id="305" r:id="rId14"/>
    <p:sldId id="279" r:id="rId15"/>
    <p:sldId id="306" r:id="rId16"/>
    <p:sldId id="307" r:id="rId17"/>
    <p:sldId id="308" r:id="rId18"/>
    <p:sldId id="309" r:id="rId19"/>
    <p:sldId id="310" r:id="rId20"/>
    <p:sldId id="311" r:id="rId21"/>
    <p:sldId id="312" r:id="rId22"/>
    <p:sldId id="284" r:id="rId23"/>
    <p:sldId id="285" r:id="rId24"/>
    <p:sldId id="313" r:id="rId25"/>
    <p:sldId id="314" r:id="rId26"/>
    <p:sldId id="315" r:id="rId27"/>
    <p:sldId id="316" r:id="rId28"/>
    <p:sldId id="294" r:id="rId29"/>
    <p:sldId id="317" r:id="rId30"/>
    <p:sldId id="318" r:id="rId31"/>
    <p:sldId id="319" r:id="rId32"/>
    <p:sldId id="320" r:id="rId33"/>
    <p:sldId id="321" r:id="rId34"/>
    <p:sldId id="295" r:id="rId35"/>
    <p:sldId id="297" r:id="rId36"/>
    <p:sldId id="298" r:id="rId37"/>
    <p:sldId id="299"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1"/>
    <a:srgbClr val="FFFFAB"/>
    <a:srgbClr val="FFFF65"/>
    <a:srgbClr val="A6C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518" autoAdjust="0"/>
    <p:restoredTop sz="94660"/>
  </p:normalViewPr>
  <p:slideViewPr>
    <p:cSldViewPr snapToGrid="0">
      <p:cViewPr varScale="1">
        <p:scale>
          <a:sx n="79" d="100"/>
          <a:sy n="79" d="100"/>
        </p:scale>
        <p:origin x="6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5615B-CBD6-4E9B-AAA7-C9E80118F43B}" type="datetimeFigureOut">
              <a:rPr lang="en-IN" smtClean="0"/>
              <a:t>20-04-2023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CB33C-A2D3-44D1-8577-14ACD74729F8}" type="slidenum">
              <a:rPr lang="en-IN" smtClean="0"/>
              <a:t>‹#›</a:t>
            </a:fld>
            <a:endParaRPr lang="en-IN" dirty="0"/>
          </a:p>
        </p:txBody>
      </p:sp>
    </p:spTree>
    <p:extLst>
      <p:ext uri="{BB962C8B-B14F-4D97-AF65-F5344CB8AC3E}">
        <p14:creationId xmlns:p14="http://schemas.microsoft.com/office/powerpoint/2010/main" val="253681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2B67-575C-31D6-57B4-E3460182F7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1CFDCA-6151-DB95-7C7E-4BB52EB1B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DECA9E-2695-FA1F-ECD2-DC678E99BE2D}"/>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087A2563-144C-A96D-E567-E0395CA042C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113F5B-9AF1-6103-1156-3580ECC2E4CF}"/>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116476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8DE4-0DFE-A18F-5B4F-1E2C3E0E43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E356EC-D180-80AE-3213-4BE3A7D98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CD5E65-6377-D0A7-16F4-BBD30F753E7D}"/>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24AA776E-5896-1868-84E1-BCCA556E958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0DE5A98-658D-0A36-823D-AC0E6C41397B}"/>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1219307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27F8D7-7521-DEFA-7BD4-6903B39EFA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B225AB-65F7-8AE8-F0BA-8962046F29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80B51-9A1B-069A-2521-96D0E61134AA}"/>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929AA569-252C-0A6B-5C09-29337ADA5C3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E8B5592-34BC-B658-E812-039EDF730143}"/>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243226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7F45-7B58-46BB-268F-95E9A48BDB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0618A-C66C-70D1-8B27-E5A8DB9012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72FDA-CAAC-B2EC-F2E0-BA2EFBABD7CD}"/>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61107874-7430-B17E-4F6B-24E20C35E82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FFDE98A-0233-B452-88D3-A5BE44B724E9}"/>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201432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C5E4-9DB6-8AD4-DA13-F65CCA36F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36A6DD-36F7-0139-4086-E5C12CABEF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13271D-A26C-1DED-0866-1C65641AB738}"/>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6A63ECBF-54EA-6AD4-18DD-A4EC2AF934A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AA3D6F0-906F-B5D5-37A1-6E790A961234}"/>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3120410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2B06-A4C8-601F-5684-2431909950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3B8AF6-4BD5-B115-7F4B-FCC214540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6A14CD-E09D-C72F-48BD-1F356B97AB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5E8D0B-9CF4-FAE8-22AF-2B07128D81BA}"/>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6" name="Footer Placeholder 5">
            <a:extLst>
              <a:ext uri="{FF2B5EF4-FFF2-40B4-BE49-F238E27FC236}">
                <a16:creationId xmlns:a16="http://schemas.microsoft.com/office/drawing/2014/main" id="{47303A5B-EFE2-B181-A9DB-2A648F2E10E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3255059-0290-D45C-E32C-0BF0752016C8}"/>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273063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0C73-D77F-8C89-DDC1-9B84836493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F45629-B35A-9B9B-1E37-55BF27343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3EBF2-3A98-D73C-B38F-3B7AC9EFD7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E5A377-B8C7-2D26-DEF2-948827AF8E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4C8C13-56CE-2568-267D-E60C6EFEB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6E2BC6-8988-BDC3-9BF7-F6072FBAB36F}"/>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8" name="Footer Placeholder 7">
            <a:extLst>
              <a:ext uri="{FF2B5EF4-FFF2-40B4-BE49-F238E27FC236}">
                <a16:creationId xmlns:a16="http://schemas.microsoft.com/office/drawing/2014/main" id="{E8A60B1B-5007-7718-9072-D3FE6D9A862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EC04B85A-2492-1D1A-2767-FADD95515A0E}"/>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267449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9F7B-3787-847F-27E0-732F45EAE2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2504D9-97A5-C0AE-DB1F-14D0B57FE9D5}"/>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4" name="Footer Placeholder 3">
            <a:extLst>
              <a:ext uri="{FF2B5EF4-FFF2-40B4-BE49-F238E27FC236}">
                <a16:creationId xmlns:a16="http://schemas.microsoft.com/office/drawing/2014/main" id="{E7837E04-E8CC-3551-DDC8-2242A058507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AF7C0BC-3406-7A1B-8CD9-E11893850B03}"/>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406297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3E7EB-5791-C15E-FAEB-79648A55508A}"/>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3" name="Footer Placeholder 2">
            <a:extLst>
              <a:ext uri="{FF2B5EF4-FFF2-40B4-BE49-F238E27FC236}">
                <a16:creationId xmlns:a16="http://schemas.microsoft.com/office/drawing/2014/main" id="{3762F3E6-716C-7E49-58E2-3EEDE05D47D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D32A2A1-1565-7D3E-B8AC-8F27734EA97D}"/>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163923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EF2-9B35-5425-7CC2-78BDC1685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AE839D-1478-2B56-F28C-427D037E2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3E3F4B-E2F0-8DF4-E7FA-0B7C0F03AC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88995-7489-FE77-4449-C01125BC92E7}"/>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6" name="Footer Placeholder 5">
            <a:extLst>
              <a:ext uri="{FF2B5EF4-FFF2-40B4-BE49-F238E27FC236}">
                <a16:creationId xmlns:a16="http://schemas.microsoft.com/office/drawing/2014/main" id="{8E293A57-0287-EF11-16B3-F14817C7526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69C0D9F-450C-27CC-584C-06C5F0E69EA8}"/>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87837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1551-D680-9C3A-4450-95B0AF508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BC40B9-AE65-D837-DF5E-CB1A94ACFF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77BCB2A1-DEB5-ED5D-A548-A4F6EFEF2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DE3BDA-09EE-BE4F-0B01-07C9A12AE0E3}"/>
              </a:ext>
            </a:extLst>
          </p:cNvPr>
          <p:cNvSpPr>
            <a:spLocks noGrp="1"/>
          </p:cNvSpPr>
          <p:nvPr>
            <p:ph type="dt" sz="half" idx="10"/>
          </p:nvPr>
        </p:nvSpPr>
        <p:spPr/>
        <p:txBody>
          <a:bodyPr/>
          <a:lstStyle/>
          <a:p>
            <a:fld id="{2AF0B6C7-7F9B-492D-8996-6C6BBB4A1AA8}" type="datetimeFigureOut">
              <a:rPr lang="en-IN" smtClean="0"/>
              <a:t>20-04-2023</a:t>
            </a:fld>
            <a:endParaRPr lang="en-IN" dirty="0"/>
          </a:p>
        </p:txBody>
      </p:sp>
      <p:sp>
        <p:nvSpPr>
          <p:cNvPr id="6" name="Footer Placeholder 5">
            <a:extLst>
              <a:ext uri="{FF2B5EF4-FFF2-40B4-BE49-F238E27FC236}">
                <a16:creationId xmlns:a16="http://schemas.microsoft.com/office/drawing/2014/main" id="{F8AA1184-39CE-DF1A-9961-1A8700EA1F1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08D0D8A-E257-BB35-F218-28DA2C43B413}"/>
              </a:ext>
            </a:extLst>
          </p:cNvPr>
          <p:cNvSpPr>
            <a:spLocks noGrp="1"/>
          </p:cNvSpPr>
          <p:nvPr>
            <p:ph type="sldNum" sz="quarter" idx="12"/>
          </p:nvPr>
        </p:nvSpPr>
        <p:spPr/>
        <p:txBody>
          <a:bodyPr/>
          <a:lstStyle/>
          <a:p>
            <a:fld id="{E4434FEA-3F84-4A5F-8A45-F8AAC8C57189}" type="slidenum">
              <a:rPr lang="en-IN" smtClean="0"/>
              <a:t>‹#›</a:t>
            </a:fld>
            <a:endParaRPr lang="en-IN" dirty="0"/>
          </a:p>
        </p:txBody>
      </p:sp>
    </p:spTree>
    <p:extLst>
      <p:ext uri="{BB962C8B-B14F-4D97-AF65-F5344CB8AC3E}">
        <p14:creationId xmlns:p14="http://schemas.microsoft.com/office/powerpoint/2010/main" val="2863082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816AEF-C85F-1409-22C1-1694DD320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604958-9D29-5A3F-9F0F-4268AD2C4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F4FFD5-DE49-2134-436F-78960F0D6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0B6C7-7F9B-492D-8996-6C6BBB4A1AA8}" type="datetimeFigureOut">
              <a:rPr lang="en-IN" smtClean="0"/>
              <a:t>20-04-2023</a:t>
            </a:fld>
            <a:endParaRPr lang="en-IN" dirty="0"/>
          </a:p>
        </p:txBody>
      </p:sp>
      <p:sp>
        <p:nvSpPr>
          <p:cNvPr id="5" name="Footer Placeholder 4">
            <a:extLst>
              <a:ext uri="{FF2B5EF4-FFF2-40B4-BE49-F238E27FC236}">
                <a16:creationId xmlns:a16="http://schemas.microsoft.com/office/drawing/2014/main" id="{73CCB50A-B8F0-3F51-80B4-C2D09F4DF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AD6F027-670E-CE7B-7E43-9B137D124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34FEA-3F84-4A5F-8A45-F8AAC8C57189}" type="slidenum">
              <a:rPr lang="en-IN" smtClean="0"/>
              <a:t>‹#›</a:t>
            </a:fld>
            <a:endParaRPr lang="en-IN" dirty="0"/>
          </a:p>
        </p:txBody>
      </p:sp>
    </p:spTree>
    <p:extLst>
      <p:ext uri="{BB962C8B-B14F-4D97-AF65-F5344CB8AC3E}">
        <p14:creationId xmlns:p14="http://schemas.microsoft.com/office/powerpoint/2010/main" val="370408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16E5-9ED6-60F7-2378-82CF3BA22AF3}"/>
              </a:ext>
            </a:extLst>
          </p:cNvPr>
          <p:cNvSpPr>
            <a:spLocks noGrp="1"/>
          </p:cNvSpPr>
          <p:nvPr>
            <p:ph type="ctrTitle"/>
          </p:nvPr>
        </p:nvSpPr>
        <p:spPr>
          <a:xfrm>
            <a:off x="2114843" y="4559765"/>
            <a:ext cx="7350890" cy="1062185"/>
          </a:xfrm>
        </p:spPr>
        <p:txBody>
          <a:bodyPr>
            <a:normAutofit fontScale="90000"/>
          </a:bodyPr>
          <a:lstStyle/>
          <a:p>
            <a:pPr algn="l"/>
            <a:r>
              <a:rPr lang="en-US" b="1" dirty="0">
                <a:solidFill>
                  <a:srgbClr val="0070C0"/>
                </a:solidFill>
                <a:effectLst>
                  <a:outerShdw blurRad="38100" dist="38100" dir="2700000" algn="tl">
                    <a:srgbClr val="000000">
                      <a:alpha val="43137"/>
                    </a:srgbClr>
                  </a:outerShdw>
                </a:effectLst>
                <a:latin typeface="Baloo 2 ExtraBold" pitchFamily="2" charset="0"/>
                <a:cs typeface="Baloo 2 ExtraBold" pitchFamily="2" charset="0"/>
              </a:rPr>
              <a:t>Used Car Price Evaluator</a:t>
            </a:r>
            <a:endParaRPr lang="en-IN" b="1" dirty="0">
              <a:solidFill>
                <a:srgbClr val="0070C0"/>
              </a:solidFill>
              <a:effectLst>
                <a:outerShdw blurRad="38100" dist="38100" dir="2700000" algn="tl">
                  <a:srgbClr val="000000">
                    <a:alpha val="43137"/>
                  </a:srgbClr>
                </a:outerShdw>
              </a:effectLst>
              <a:latin typeface="Baloo 2 ExtraBold" pitchFamily="2" charset="0"/>
              <a:cs typeface="Baloo 2 ExtraBold" pitchFamily="2" charset="0"/>
            </a:endParaRPr>
          </a:p>
        </p:txBody>
      </p:sp>
      <p:sp>
        <p:nvSpPr>
          <p:cNvPr id="3" name="Subtitle 2">
            <a:extLst>
              <a:ext uri="{FF2B5EF4-FFF2-40B4-BE49-F238E27FC236}">
                <a16:creationId xmlns:a16="http://schemas.microsoft.com/office/drawing/2014/main" id="{BF00B5CA-22D0-1987-9324-36A1AEA5E082}"/>
              </a:ext>
            </a:extLst>
          </p:cNvPr>
          <p:cNvSpPr>
            <a:spLocks noGrp="1"/>
          </p:cNvSpPr>
          <p:nvPr>
            <p:ph type="subTitle" idx="1"/>
          </p:nvPr>
        </p:nvSpPr>
        <p:spPr>
          <a:xfrm>
            <a:off x="2114843" y="5745723"/>
            <a:ext cx="4722055" cy="604203"/>
          </a:xfrm>
        </p:spPr>
        <p:txBody>
          <a:bodyPr>
            <a:normAutofit/>
          </a:bodyPr>
          <a:lstStyle/>
          <a:p>
            <a:pPr algn="l"/>
            <a:r>
              <a:rPr lang="en-US" b="1" dirty="0">
                <a:solidFill>
                  <a:srgbClr val="FFFF00"/>
                </a:solidFill>
                <a:latin typeface="Baloo 2" pitchFamily="2" charset="0"/>
                <a:cs typeface="Baloo 2" pitchFamily="2" charset="0"/>
              </a:rPr>
              <a:t>Project Presentation</a:t>
            </a:r>
            <a:endParaRPr lang="en-IN" b="1" dirty="0">
              <a:solidFill>
                <a:srgbClr val="FFFF00"/>
              </a:solidFill>
              <a:latin typeface="Baloo 2" pitchFamily="2" charset="0"/>
              <a:cs typeface="Baloo 2" pitchFamily="2" charset="0"/>
            </a:endParaRPr>
          </a:p>
        </p:txBody>
      </p:sp>
    </p:spTree>
    <p:extLst>
      <p:ext uri="{BB962C8B-B14F-4D97-AF65-F5344CB8AC3E}">
        <p14:creationId xmlns:p14="http://schemas.microsoft.com/office/powerpoint/2010/main" val="219646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24902"/>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 Methodology</a:t>
            </a:r>
          </a:p>
        </p:txBody>
      </p:sp>
      <p:sp>
        <p:nvSpPr>
          <p:cNvPr id="3" name="Content Placeholder 2"/>
          <p:cNvSpPr>
            <a:spLocks noGrp="1"/>
          </p:cNvSpPr>
          <p:nvPr>
            <p:ph idx="1"/>
          </p:nvPr>
        </p:nvSpPr>
        <p:spPr>
          <a:xfrm>
            <a:off x="838199" y="2407425"/>
            <a:ext cx="10515601" cy="2270820"/>
          </a:xfrm>
          <a:solidFill>
            <a:srgbClr val="FFFFD1"/>
          </a:solidFill>
        </p:spPr>
        <p:txBody>
          <a:bodyPr>
            <a:normAutofit/>
          </a:bodyPr>
          <a:lstStyle/>
          <a:p>
            <a:pPr marL="0" indent="0" algn="just">
              <a:lnSpc>
                <a:spcPct val="100000"/>
              </a:lnSpc>
              <a:buNone/>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The dataset we are using contains both categorical and numerical values as </a:t>
            </a:r>
            <a:r>
              <a:rPr lang="en-IN" sz="3000" dirty="0">
                <a:solidFill>
                  <a:srgbClr val="000000"/>
                </a:solidFill>
                <a:latin typeface="DM SANS" pitchFamily="2" charset="0"/>
                <a:ea typeface="Times New Roman" panose="02020603050405020304" pitchFamily="18" charset="0"/>
                <a:cs typeface="Times New Roman" panose="02020603050405020304" pitchFamily="18" charset="0"/>
              </a:rPr>
              <a:t>found by us</a:t>
            </a: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 The numerical features are separated from the categorical ones including New Price, Fuel Type, Transmission Type and others.</a:t>
            </a:r>
            <a:endParaRPr lang="en-US" sz="3000"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5" name="Title 1">
            <a:extLst>
              <a:ext uri="{FF2B5EF4-FFF2-40B4-BE49-F238E27FC236}">
                <a16:creationId xmlns:a16="http://schemas.microsoft.com/office/drawing/2014/main" id="{714409CC-66BF-00B3-F514-BEAF861FBAB4}"/>
              </a:ext>
            </a:extLst>
          </p:cNvPr>
          <p:cNvSpPr txBox="1">
            <a:spLocks/>
          </p:cNvSpPr>
          <p:nvPr/>
        </p:nvSpPr>
        <p:spPr>
          <a:xfrm>
            <a:off x="838199" y="1091387"/>
            <a:ext cx="97939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IN"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3.3.	Separating Categorical and Numerical Data</a:t>
            </a:r>
            <a:endPar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4748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24902"/>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 Methodology</a:t>
            </a:r>
          </a:p>
        </p:txBody>
      </p:sp>
      <p:sp>
        <p:nvSpPr>
          <p:cNvPr id="3" name="Content Placeholder 2"/>
          <p:cNvSpPr>
            <a:spLocks noGrp="1"/>
          </p:cNvSpPr>
          <p:nvPr>
            <p:ph idx="1"/>
          </p:nvPr>
        </p:nvSpPr>
        <p:spPr>
          <a:xfrm>
            <a:off x="838200" y="2407425"/>
            <a:ext cx="10515600" cy="2241944"/>
          </a:xfrm>
          <a:solidFill>
            <a:srgbClr val="FFFFD1"/>
          </a:solidFill>
        </p:spPr>
        <p:txBody>
          <a:bodyPr>
            <a:normAutofit fontScale="92500" lnSpcReduction="10000"/>
          </a:bodyPr>
          <a:lstStyle/>
          <a:p>
            <a:pPr marL="0" indent="0" algn="just">
              <a:lnSpc>
                <a:spcPct val="110000"/>
              </a:lnSpc>
              <a:buNone/>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Most machine learning algorithms are unable to handle categorical data unless we convert them to numerical values to make it more machine understandable. The Dataset obtained after preprocessing is described as all numerical data type.</a:t>
            </a:r>
            <a:endParaRPr lang="en-US" sz="3000"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5" name="Title 1">
            <a:extLst>
              <a:ext uri="{FF2B5EF4-FFF2-40B4-BE49-F238E27FC236}">
                <a16:creationId xmlns:a16="http://schemas.microsoft.com/office/drawing/2014/main" id="{714409CC-66BF-00B3-F514-BEAF861FBAB4}"/>
              </a:ext>
            </a:extLst>
          </p:cNvPr>
          <p:cNvSpPr txBox="1">
            <a:spLocks/>
          </p:cNvSpPr>
          <p:nvPr/>
        </p:nvSpPr>
        <p:spPr>
          <a:xfrm>
            <a:off x="838200" y="1091387"/>
            <a:ext cx="108159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IN"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3.4.	 Conversion of Categorical Data into Numerical Data</a:t>
            </a:r>
            <a:endPar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79531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000" y="115377"/>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4. Innovations in Project </a:t>
            </a:r>
          </a:p>
        </p:txBody>
      </p:sp>
      <p:sp>
        <p:nvSpPr>
          <p:cNvPr id="3" name="Content Placeholder 2"/>
          <p:cNvSpPr>
            <a:spLocks noGrp="1"/>
          </p:cNvSpPr>
          <p:nvPr>
            <p:ph idx="1"/>
          </p:nvPr>
        </p:nvSpPr>
        <p:spPr>
          <a:xfrm>
            <a:off x="838200" y="1440940"/>
            <a:ext cx="10515600" cy="3583448"/>
          </a:xfrm>
          <a:solidFill>
            <a:srgbClr val="FFFFD1"/>
          </a:solidFill>
        </p:spPr>
        <p:txBody>
          <a:bodyPr>
            <a:noAutofit/>
          </a:bodyPr>
          <a:lstStyle/>
          <a:p>
            <a:pPr marL="342900" lvl="0" indent="-342900" algn="just">
              <a:lnSpc>
                <a:spcPct val="100000"/>
              </a:lnSpc>
              <a:spcAft>
                <a:spcPts val="1000"/>
              </a:spcAft>
              <a:buFont typeface="Arial" panose="020B0604020202020204" pitchFamily="34" charset="0"/>
              <a:buChar char="•"/>
              <a:tabLst>
                <a:tab pos="457200" algn="l"/>
              </a:tabLst>
            </a:pPr>
            <a:r>
              <a:rPr lang="en-US" sz="3000" dirty="0">
                <a:solidFill>
                  <a:srgbClr val="000000"/>
                </a:solidFill>
                <a:effectLst/>
                <a:latin typeface="DM SANS" pitchFamily="2" charset="0"/>
                <a:ea typeface="Times New Roman" panose="02020603050405020304" pitchFamily="18" charset="0"/>
                <a:cs typeface="Times New Roman" panose="02020603050405020304" pitchFamily="18" charset="0"/>
              </a:rPr>
              <a:t>This system of used car price prediction provides better accuracy than the ones present in current studies, especially in context of Indian consumers</a:t>
            </a:r>
            <a:endParaRPr lang="en-US" sz="3000" dirty="0">
              <a:effectLst/>
              <a:latin typeface="DM SANS" pitchFamily="2" charset="0"/>
              <a:ea typeface="Times New Roman" panose="02020603050405020304" pitchFamily="18" charset="0"/>
              <a:cs typeface="Times New Roman" panose="02020603050405020304" pitchFamily="18" charset="0"/>
            </a:endParaRPr>
          </a:p>
          <a:p>
            <a:pPr marL="342900" lvl="0" indent="-342900" algn="just">
              <a:lnSpc>
                <a:spcPct val="100000"/>
              </a:lnSpc>
              <a:spcAft>
                <a:spcPts val="1000"/>
              </a:spcAft>
              <a:buFont typeface="Arial" panose="020B0604020202020204" pitchFamily="34" charset="0"/>
              <a:buChar char="•"/>
              <a:tabLst>
                <a:tab pos="457200" algn="l"/>
              </a:tabLst>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There is also no need for an individual to call a mechanic or visit a car evaluation service centre to evaluate their car for resale value nor should they be required to sell it to the showrooms for lower prices.</a:t>
            </a:r>
            <a:endParaRPr lang="en-US" sz="3000" dirty="0">
              <a:effectLst/>
              <a:latin typeface="DM SANS" pitchFamily="2" charset="0"/>
              <a:ea typeface="Times New Roman" panose="02020603050405020304" pitchFamily="18"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36340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000" y="115377"/>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4. Innovations in Project </a:t>
            </a:r>
          </a:p>
        </p:txBody>
      </p:sp>
      <p:sp>
        <p:nvSpPr>
          <p:cNvPr id="3" name="Content Placeholder 2"/>
          <p:cNvSpPr>
            <a:spLocks noGrp="1"/>
          </p:cNvSpPr>
          <p:nvPr>
            <p:ph idx="1"/>
          </p:nvPr>
        </p:nvSpPr>
        <p:spPr>
          <a:xfrm>
            <a:off x="838200" y="1440940"/>
            <a:ext cx="10515600" cy="3679700"/>
          </a:xfrm>
          <a:solidFill>
            <a:srgbClr val="FFFFD1"/>
          </a:solidFill>
        </p:spPr>
        <p:txBody>
          <a:bodyPr>
            <a:noAutofit/>
          </a:bodyPr>
          <a:lstStyle/>
          <a:p>
            <a:pPr marL="342900" lvl="0" indent="-342900" algn="just">
              <a:lnSpc>
                <a:spcPct val="100000"/>
              </a:lnSpc>
              <a:spcAft>
                <a:spcPts val="1000"/>
              </a:spcAft>
              <a:buFont typeface="Arial" panose="020B0604020202020204" pitchFamily="34" charset="0"/>
              <a:buChar char="•"/>
              <a:tabLst>
                <a:tab pos="457200" algn="l"/>
              </a:tabLst>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Thereby, resulting in saving time and money spent on hiring a service for evaluation and  travel required to do so.</a:t>
            </a:r>
          </a:p>
          <a:p>
            <a:pPr marL="342900" lvl="0" indent="-342900" algn="just">
              <a:lnSpc>
                <a:spcPct val="100000"/>
              </a:lnSpc>
              <a:spcAft>
                <a:spcPts val="1000"/>
              </a:spcAft>
              <a:buFont typeface="Arial" panose="020B0604020202020204" pitchFamily="34" charset="0"/>
              <a:buChar char="•"/>
              <a:tabLst>
                <a:tab pos="457200" algn="l"/>
              </a:tabLst>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The innovative target of the project is that every option to enter detail must require minimalistic details from user and utilizing picklist when necessary with one click evaluation or prediction as defined in machine learning.</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108973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9469" y="115377"/>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5. Source Code</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7" name="Title 1">
            <a:extLst>
              <a:ext uri="{FF2B5EF4-FFF2-40B4-BE49-F238E27FC236}">
                <a16:creationId xmlns:a16="http://schemas.microsoft.com/office/drawing/2014/main" id="{5C268791-CEB2-6215-4DFF-47C14DCCD135}"/>
              </a:ext>
            </a:extLst>
          </p:cNvPr>
          <p:cNvSpPr txBox="1">
            <a:spLocks/>
          </p:cNvSpPr>
          <p:nvPr/>
        </p:nvSpPr>
        <p:spPr>
          <a:xfrm>
            <a:off x="838200" y="903032"/>
            <a:ext cx="822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5.1. Source Code for HTML Website</a:t>
            </a:r>
          </a:p>
        </p:txBody>
      </p:sp>
      <p:pic>
        <p:nvPicPr>
          <p:cNvPr id="3" name="Picture 2">
            <a:extLst>
              <a:ext uri="{FF2B5EF4-FFF2-40B4-BE49-F238E27FC236}">
                <a16:creationId xmlns:a16="http://schemas.microsoft.com/office/drawing/2014/main" id="{1397CB62-20F2-687E-CAC3-E89641BE24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1960563"/>
            <a:ext cx="10224000" cy="4406630"/>
          </a:xfrm>
          <a:prstGeom prst="rect">
            <a:avLst/>
          </a:prstGeom>
        </p:spPr>
      </p:pic>
    </p:spTree>
    <p:extLst>
      <p:ext uri="{BB962C8B-B14F-4D97-AF65-F5344CB8AC3E}">
        <p14:creationId xmlns:p14="http://schemas.microsoft.com/office/powerpoint/2010/main" val="350207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0F811B-4E70-3B14-6454-57293485B7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716386"/>
            <a:ext cx="10224000" cy="5425228"/>
          </a:xfrm>
          <a:prstGeom prst="rect">
            <a:avLst/>
          </a:prstGeom>
        </p:spPr>
      </p:pic>
      <p:pic>
        <p:nvPicPr>
          <p:cNvPr id="9" name="Content Placeholder 5">
            <a:extLst>
              <a:ext uri="{FF2B5EF4-FFF2-40B4-BE49-F238E27FC236}">
                <a16:creationId xmlns:a16="http://schemas.microsoft.com/office/drawing/2014/main" id="{C7C97532-FF11-3C0F-A179-28B7F68246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spTree>
    <p:extLst>
      <p:ext uri="{BB962C8B-B14F-4D97-AF65-F5344CB8AC3E}">
        <p14:creationId xmlns:p14="http://schemas.microsoft.com/office/powerpoint/2010/main" val="497327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658869-C7A3-BF1B-7814-7523B0505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903585"/>
            <a:ext cx="10224000" cy="5050831"/>
          </a:xfrm>
          <a:prstGeom prst="rect">
            <a:avLst/>
          </a:prstGeom>
        </p:spPr>
      </p:pic>
      <p:pic>
        <p:nvPicPr>
          <p:cNvPr id="3" name="Content Placeholder 5">
            <a:extLst>
              <a:ext uri="{FF2B5EF4-FFF2-40B4-BE49-F238E27FC236}">
                <a16:creationId xmlns:a16="http://schemas.microsoft.com/office/drawing/2014/main" id="{CA624706-3523-4559-77ED-9E57956D1A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spTree>
    <p:extLst>
      <p:ext uri="{BB962C8B-B14F-4D97-AF65-F5344CB8AC3E}">
        <p14:creationId xmlns:p14="http://schemas.microsoft.com/office/powerpoint/2010/main" val="3845205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pic>
        <p:nvPicPr>
          <p:cNvPr id="2" name="Picture 1">
            <a:extLst>
              <a:ext uri="{FF2B5EF4-FFF2-40B4-BE49-F238E27FC236}">
                <a16:creationId xmlns:a16="http://schemas.microsoft.com/office/drawing/2014/main" id="{DEBF74D6-4E79-2D44-6794-A45600CFB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618790"/>
            <a:ext cx="10224000" cy="5620421"/>
          </a:xfrm>
          <a:prstGeom prst="rect">
            <a:avLst/>
          </a:prstGeom>
        </p:spPr>
      </p:pic>
    </p:spTree>
    <p:extLst>
      <p:ext uri="{BB962C8B-B14F-4D97-AF65-F5344CB8AC3E}">
        <p14:creationId xmlns:p14="http://schemas.microsoft.com/office/powerpoint/2010/main" val="19086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BAA27-152B-33C8-1602-104A5631A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699869"/>
            <a:ext cx="10224000" cy="5458262"/>
          </a:xfrm>
          <a:prstGeom prst="rect">
            <a:avLst/>
          </a:prstGeom>
        </p:spPr>
      </p:pic>
      <p:pic>
        <p:nvPicPr>
          <p:cNvPr id="3" name="Content Placeholder 5">
            <a:extLst>
              <a:ext uri="{FF2B5EF4-FFF2-40B4-BE49-F238E27FC236}">
                <a16:creationId xmlns:a16="http://schemas.microsoft.com/office/drawing/2014/main" id="{BEEBD6CB-7D17-E8C5-A68D-2600D684F5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spTree>
    <p:extLst>
      <p:ext uri="{BB962C8B-B14F-4D97-AF65-F5344CB8AC3E}">
        <p14:creationId xmlns:p14="http://schemas.microsoft.com/office/powerpoint/2010/main" val="195452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3A7D6-3DC0-6172-82AF-A4B32F351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907407"/>
            <a:ext cx="10224000" cy="5043185"/>
          </a:xfrm>
          <a:prstGeom prst="rect">
            <a:avLst/>
          </a:prstGeom>
        </p:spPr>
      </p:pic>
      <p:pic>
        <p:nvPicPr>
          <p:cNvPr id="3" name="Content Placeholder 5">
            <a:extLst>
              <a:ext uri="{FF2B5EF4-FFF2-40B4-BE49-F238E27FC236}">
                <a16:creationId xmlns:a16="http://schemas.microsoft.com/office/drawing/2014/main" id="{CF30D68B-107C-84B2-5083-2B3D35442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spTree>
    <p:extLst>
      <p:ext uri="{BB962C8B-B14F-4D97-AF65-F5344CB8AC3E}">
        <p14:creationId xmlns:p14="http://schemas.microsoft.com/office/powerpoint/2010/main" val="42276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B1C09B-E36F-7061-BA1A-D5AA99347F1D}"/>
              </a:ext>
            </a:extLst>
          </p:cNvPr>
          <p:cNvSpPr txBox="1"/>
          <p:nvPr/>
        </p:nvSpPr>
        <p:spPr>
          <a:xfrm>
            <a:off x="80921" y="626477"/>
            <a:ext cx="11887977" cy="6201698"/>
          </a:xfrm>
          <a:prstGeom prst="rect">
            <a:avLst/>
          </a:prstGeom>
          <a:noFill/>
        </p:spPr>
        <p:txBody>
          <a:bodyPr wrap="square" rtlCol="0">
            <a:spAutoFit/>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Submitted in partial fulfillment of the requirements for the award of degree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BACHELOR OF TECHNOLOGY</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COMPUTER SCIENCE &amp; ENGINEERING</a:t>
            </a:r>
          </a:p>
          <a:p>
            <a:pPr algn="ctr">
              <a:lnSpc>
                <a:spcPct val="150000"/>
              </a:lnSpc>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Submitted to:</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Assist. Prof. Dr. Vishan Kumar Gupta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Submitted By:    </a:t>
            </a:r>
          </a:p>
          <a:p>
            <a:pPr algn="ctr">
              <a:lnSpc>
                <a:spcPct val="150000"/>
              </a:lnSpc>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(Enrollment No.)</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600"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Jayant Singh Jhala		20CS002272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600"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Nitesh Agrawal		20CS002278</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600"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       Jhalak Soni	</a:t>
            </a:r>
            <a:r>
              <a:rPr lang="en-US" sz="1600" b="1"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solidFill>
                  <a:srgbClr val="4F81BD"/>
                </a:solidFill>
                <a:effectLst/>
                <a:latin typeface="Times New Roman" panose="02020603050405020304" pitchFamily="18" charset="0"/>
                <a:ea typeface="Times New Roman" panose="02020603050405020304" pitchFamily="18" charset="0"/>
              </a:rPr>
              <a:t>21L3CS2294</a:t>
            </a:r>
            <a:r>
              <a:rPr lang="en-US" sz="1800" b="1" dirty="0">
                <a:solidFill>
                  <a:srgbClr val="4F81BD"/>
                </a:solidFill>
                <a:effectLst/>
                <a:latin typeface="Times New Roman" panose="02020603050405020304" pitchFamily="18" charset="0"/>
                <a:ea typeface="Times New Roman" panose="02020603050405020304" pitchFamily="18" charset="0"/>
              </a:rPr>
              <a:t> </a:t>
            </a:r>
            <a:r>
              <a:rPr lang="en-US" sz="1600"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DEPARTMENT OF COMPUTER SCIENCE &amp; ENGINEERING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Sir Padampat Singhania University, Udaipur</a:t>
            </a:r>
          </a:p>
          <a:p>
            <a:pPr algn="ct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April 2023</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endParaRPr lang="en-IN"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3102" y="2802522"/>
            <a:ext cx="3099727" cy="1252955"/>
          </a:xfrm>
        </p:spPr>
      </p:pic>
    </p:spTree>
    <p:extLst>
      <p:ext uri="{BB962C8B-B14F-4D97-AF65-F5344CB8AC3E}">
        <p14:creationId xmlns:p14="http://schemas.microsoft.com/office/powerpoint/2010/main" val="3932805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CC47F-A4CC-5021-6890-1CED54CD7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758308"/>
            <a:ext cx="10224000" cy="5341385"/>
          </a:xfrm>
          <a:prstGeom prst="rect">
            <a:avLst/>
          </a:prstGeom>
        </p:spPr>
      </p:pic>
      <p:pic>
        <p:nvPicPr>
          <p:cNvPr id="5" name="Content Placeholder 5">
            <a:extLst>
              <a:ext uri="{FF2B5EF4-FFF2-40B4-BE49-F238E27FC236}">
                <a16:creationId xmlns:a16="http://schemas.microsoft.com/office/drawing/2014/main" id="{CF985690-382C-3CB6-C9B4-0717F42F85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49466"/>
            <a:ext cx="855452" cy="345786"/>
          </a:xfrm>
          <a:prstGeom prst="rect">
            <a:avLst/>
          </a:prstGeom>
        </p:spPr>
      </p:pic>
    </p:spTree>
    <p:extLst>
      <p:ext uri="{BB962C8B-B14F-4D97-AF65-F5344CB8AC3E}">
        <p14:creationId xmlns:p14="http://schemas.microsoft.com/office/powerpoint/2010/main" val="154094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2D1EB0-3748-DF38-C192-46B4032F23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0" y="860985"/>
            <a:ext cx="10224000" cy="5136031"/>
          </a:xfrm>
          <a:prstGeom prst="rect">
            <a:avLst/>
          </a:prstGeom>
        </p:spPr>
      </p:pic>
      <p:pic>
        <p:nvPicPr>
          <p:cNvPr id="3" name="Content Placeholder 5">
            <a:extLst>
              <a:ext uri="{FF2B5EF4-FFF2-40B4-BE49-F238E27FC236}">
                <a16:creationId xmlns:a16="http://schemas.microsoft.com/office/drawing/2014/main" id="{14305ECC-11C9-CFDF-C813-E17004E3D2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spTree>
    <p:extLst>
      <p:ext uri="{BB962C8B-B14F-4D97-AF65-F5344CB8AC3E}">
        <p14:creationId xmlns:p14="http://schemas.microsoft.com/office/powerpoint/2010/main" val="168974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3" name="Title 1">
            <a:extLst>
              <a:ext uri="{FF2B5EF4-FFF2-40B4-BE49-F238E27FC236}">
                <a16:creationId xmlns:a16="http://schemas.microsoft.com/office/drawing/2014/main" id="{01DF5DE4-7CED-DE84-FC5F-99BAE2AA70EB}"/>
              </a:ext>
            </a:extLst>
          </p:cNvPr>
          <p:cNvSpPr txBox="1">
            <a:spLocks/>
          </p:cNvSpPr>
          <p:nvPr/>
        </p:nvSpPr>
        <p:spPr>
          <a:xfrm>
            <a:off x="838200" y="365125"/>
            <a:ext cx="822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5.2. Source Code For Random Forest</a:t>
            </a:r>
          </a:p>
        </p:txBody>
      </p:sp>
      <p:pic>
        <p:nvPicPr>
          <p:cNvPr id="5" name="Picture 4">
            <a:extLst>
              <a:ext uri="{FF2B5EF4-FFF2-40B4-BE49-F238E27FC236}">
                <a16:creationId xmlns:a16="http://schemas.microsoft.com/office/drawing/2014/main" id="{21918E29-5AE4-7491-7F3A-263FF4EAC8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91" t="15936" r="1131" b="10183"/>
          <a:stretch/>
        </p:blipFill>
        <p:spPr bwMode="auto">
          <a:xfrm>
            <a:off x="984000" y="2126931"/>
            <a:ext cx="10224000" cy="44766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786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7" name="Picture 6">
            <a:extLst>
              <a:ext uri="{FF2B5EF4-FFF2-40B4-BE49-F238E27FC236}">
                <a16:creationId xmlns:a16="http://schemas.microsoft.com/office/drawing/2014/main" id="{442313F6-D408-8281-2FC1-F4CE472D00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35" t="15740" r="773" b="10741"/>
          <a:stretch/>
        </p:blipFill>
        <p:spPr bwMode="auto">
          <a:xfrm>
            <a:off x="984000" y="900290"/>
            <a:ext cx="10224000" cy="50574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99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F4D6C17E-3C1A-887E-38FA-417AAA7573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8" t="15459" r="1261" b="10806"/>
          <a:stretch/>
        </p:blipFill>
        <p:spPr bwMode="auto">
          <a:xfrm>
            <a:off x="984000" y="723996"/>
            <a:ext cx="10224000" cy="5410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54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4208FBAE-9486-6943-D312-189DF14171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50" t="17362" r="1137" b="11037"/>
          <a:stretch/>
        </p:blipFill>
        <p:spPr bwMode="auto">
          <a:xfrm>
            <a:off x="984000" y="920763"/>
            <a:ext cx="10224000" cy="50164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1306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B74E7C63-FC4A-C8A9-D32C-C7B61B2D2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1024993"/>
            <a:ext cx="10224000" cy="4808014"/>
          </a:xfrm>
          <a:prstGeom prst="rect">
            <a:avLst/>
          </a:prstGeom>
        </p:spPr>
      </p:pic>
    </p:spTree>
    <p:extLst>
      <p:ext uri="{BB962C8B-B14F-4D97-AF65-F5344CB8AC3E}">
        <p14:creationId xmlns:p14="http://schemas.microsoft.com/office/powerpoint/2010/main" val="4131032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79CC4F36-A195-B557-8878-6D5203096A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1697693"/>
            <a:ext cx="10224000" cy="3462615"/>
          </a:xfrm>
          <a:prstGeom prst="rect">
            <a:avLst/>
          </a:prstGeom>
        </p:spPr>
      </p:pic>
    </p:spTree>
    <p:extLst>
      <p:ext uri="{BB962C8B-B14F-4D97-AF65-F5344CB8AC3E}">
        <p14:creationId xmlns:p14="http://schemas.microsoft.com/office/powerpoint/2010/main" val="3934726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000" y="115375"/>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6. Output </a:t>
            </a: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pic>
        <p:nvPicPr>
          <p:cNvPr id="3" name="Picture 2">
            <a:extLst>
              <a:ext uri="{FF2B5EF4-FFF2-40B4-BE49-F238E27FC236}">
                <a16:creationId xmlns:a16="http://schemas.microsoft.com/office/drawing/2014/main" id="{692540E4-0AA0-B163-CD58-1DE7A3D3C0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999" y="1440938"/>
            <a:ext cx="10246659" cy="5301687"/>
          </a:xfrm>
          <a:prstGeom prst="rect">
            <a:avLst/>
          </a:prstGeom>
        </p:spPr>
      </p:pic>
    </p:spTree>
    <p:extLst>
      <p:ext uri="{BB962C8B-B14F-4D97-AF65-F5344CB8AC3E}">
        <p14:creationId xmlns:p14="http://schemas.microsoft.com/office/powerpoint/2010/main" val="244503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0EF39E28-3903-E5C0-DA2F-D9A8E6361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553500"/>
            <a:ext cx="10224000" cy="5751000"/>
          </a:xfrm>
          <a:prstGeom prst="rect">
            <a:avLst/>
          </a:prstGeom>
        </p:spPr>
      </p:pic>
    </p:spTree>
    <p:extLst>
      <p:ext uri="{BB962C8B-B14F-4D97-AF65-F5344CB8AC3E}">
        <p14:creationId xmlns:p14="http://schemas.microsoft.com/office/powerpoint/2010/main" val="1031888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7C9-6E08-11E3-4039-C710DFA19FFC}"/>
              </a:ext>
            </a:extLst>
          </p:cNvPr>
          <p:cNvSpPr>
            <a:spLocks noGrp="1"/>
          </p:cNvSpPr>
          <p:nvPr>
            <p:ph type="title"/>
          </p:nvPr>
        </p:nvSpPr>
        <p:spPr>
          <a:xfrm>
            <a:off x="5051424" y="50539"/>
            <a:ext cx="2089152"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Index</a:t>
            </a:r>
            <a:endParaRPr lang="en-IN"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endParaRP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3360" y="199194"/>
            <a:ext cx="3099727" cy="1252955"/>
          </a:xfrm>
        </p:spPr>
      </p:pic>
      <p:sp>
        <p:nvSpPr>
          <p:cNvPr id="3" name="TextBox 2">
            <a:extLst>
              <a:ext uri="{FF2B5EF4-FFF2-40B4-BE49-F238E27FC236}">
                <a16:creationId xmlns:a16="http://schemas.microsoft.com/office/drawing/2014/main" id="{7A02994A-EB86-EA98-46B6-20D9504CB241}"/>
              </a:ext>
            </a:extLst>
          </p:cNvPr>
          <p:cNvSpPr txBox="1"/>
          <p:nvPr/>
        </p:nvSpPr>
        <p:spPr>
          <a:xfrm>
            <a:off x="2784107" y="1452149"/>
            <a:ext cx="6623786" cy="5078313"/>
          </a:xfrm>
          <a:prstGeom prst="rect">
            <a:avLst/>
          </a:prstGeom>
          <a:solidFill>
            <a:srgbClr val="FFFFD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1. Introduction</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2. Background and Related work</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3. Methodology</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3.1. Data Exploration</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3.2. Data Pre-Processing and Data Cleaning</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3.3. Separating Categorical and Numerical Data</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3.4. Conversion of Categorical Data into Numerical Data</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4. Innovations in Project </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5. Source Code</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5.1. Source Code for HTML Website</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5.2. Source Code for Random Forest Regression Model</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6. Output</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      6.1. Sample Run</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7. Result</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8. Conclusion</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9. Future Scope</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10. Acknowledgement</a:t>
            </a:r>
          </a:p>
          <a:p>
            <a:r>
              <a:rPr lang="en-IN" dirty="0">
                <a:ln w="0"/>
                <a:solidFill>
                  <a:schemeClr val="tx1"/>
                </a:solidFill>
                <a:effectLst>
                  <a:outerShdw blurRad="50800" dist="38100" dir="2700000" algn="tl" rotWithShape="0">
                    <a:prstClr val="black">
                      <a:alpha val="40000"/>
                    </a:prstClr>
                  </a:outerShdw>
                </a:effectLst>
                <a:latin typeface="DM SANS" panose="020B0604020202020204" pitchFamily="2" charset="0"/>
                <a:ea typeface="Segoe UI Symbol" panose="020B0502040204020203" pitchFamily="34" charset="0"/>
                <a:cs typeface="Times New Roman" panose="02020603050405020304" pitchFamily="18" charset="0"/>
              </a:rPr>
              <a:t>11. Bibliography</a:t>
            </a:r>
          </a:p>
        </p:txBody>
      </p:sp>
    </p:spTree>
    <p:extLst>
      <p:ext uri="{BB962C8B-B14F-4D97-AF65-F5344CB8AC3E}">
        <p14:creationId xmlns:p14="http://schemas.microsoft.com/office/powerpoint/2010/main" val="3249851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DCB95935-0E7B-C2AF-FA39-1F7F29BF8F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553500"/>
            <a:ext cx="10224000" cy="5751000"/>
          </a:xfrm>
          <a:prstGeom prst="rect">
            <a:avLst/>
          </a:prstGeom>
        </p:spPr>
      </p:pic>
    </p:spTree>
    <p:extLst>
      <p:ext uri="{BB962C8B-B14F-4D97-AF65-F5344CB8AC3E}">
        <p14:creationId xmlns:p14="http://schemas.microsoft.com/office/powerpoint/2010/main" val="233404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F0A1BA16-98C0-F322-003D-FA10CA6653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553500"/>
            <a:ext cx="10224000" cy="5751000"/>
          </a:xfrm>
          <a:prstGeom prst="rect">
            <a:avLst/>
          </a:prstGeom>
        </p:spPr>
      </p:pic>
    </p:spTree>
    <p:extLst>
      <p:ext uri="{BB962C8B-B14F-4D97-AF65-F5344CB8AC3E}">
        <p14:creationId xmlns:p14="http://schemas.microsoft.com/office/powerpoint/2010/main" val="467664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06C45F-8D83-CF07-8EB4-7B584A74E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548" y="166719"/>
            <a:ext cx="855452" cy="345786"/>
          </a:xfrm>
          <a:prstGeom prst="rect">
            <a:avLst/>
          </a:prstGeom>
        </p:spPr>
      </p:pic>
      <p:pic>
        <p:nvPicPr>
          <p:cNvPr id="2" name="Picture 1">
            <a:extLst>
              <a:ext uri="{FF2B5EF4-FFF2-40B4-BE49-F238E27FC236}">
                <a16:creationId xmlns:a16="http://schemas.microsoft.com/office/drawing/2014/main" id="{3D6ED0F0-A635-36AB-F838-955D25DE5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553500"/>
            <a:ext cx="10224000" cy="5751000"/>
          </a:xfrm>
          <a:prstGeom prst="rect">
            <a:avLst/>
          </a:prstGeom>
        </p:spPr>
      </p:pic>
    </p:spTree>
    <p:extLst>
      <p:ext uri="{BB962C8B-B14F-4D97-AF65-F5344CB8AC3E}">
        <p14:creationId xmlns:p14="http://schemas.microsoft.com/office/powerpoint/2010/main" val="1700145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6" name="Title 1">
            <a:extLst>
              <a:ext uri="{FF2B5EF4-FFF2-40B4-BE49-F238E27FC236}">
                <a16:creationId xmlns:a16="http://schemas.microsoft.com/office/drawing/2014/main" id="{484A043E-4CE4-BFCA-1AE3-C8251FBAE692}"/>
              </a:ext>
            </a:extLst>
          </p:cNvPr>
          <p:cNvSpPr txBox="1">
            <a:spLocks/>
          </p:cNvSpPr>
          <p:nvPr/>
        </p:nvSpPr>
        <p:spPr>
          <a:xfrm>
            <a:off x="838200" y="365125"/>
            <a:ext cx="8224880" cy="10758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6.1. Sample Run</a:t>
            </a:r>
          </a:p>
        </p:txBody>
      </p:sp>
      <p:pic>
        <p:nvPicPr>
          <p:cNvPr id="2" name="Picture 1">
            <a:extLst>
              <a:ext uri="{FF2B5EF4-FFF2-40B4-BE49-F238E27FC236}">
                <a16:creationId xmlns:a16="http://schemas.microsoft.com/office/drawing/2014/main" id="{7BD572A6-0870-7547-3FD2-DA983D5CF1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00" y="1443346"/>
            <a:ext cx="10224000" cy="5255837"/>
          </a:xfrm>
          <a:prstGeom prst="rect">
            <a:avLst/>
          </a:prstGeom>
        </p:spPr>
      </p:pic>
    </p:spTree>
    <p:extLst>
      <p:ext uri="{BB962C8B-B14F-4D97-AF65-F5344CB8AC3E}">
        <p14:creationId xmlns:p14="http://schemas.microsoft.com/office/powerpoint/2010/main" val="2688327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24902"/>
            <a:ext cx="7352763" cy="1325563"/>
          </a:xfrm>
        </p:spPr>
        <p:txBody>
          <a:bodyPr>
            <a:normAutofit/>
          </a:bodyPr>
          <a:lstStyle/>
          <a:p>
            <a:r>
              <a:rPr lang="en-US" sz="4800" b="1" dirty="0">
                <a:solidFill>
                  <a:schemeClr val="accent1"/>
                </a:solidFill>
                <a:effectLst>
                  <a:outerShdw blurRad="50800" dist="38100" dir="2700000" algn="tl" rotWithShape="0">
                    <a:prstClr val="black">
                      <a:alpha val="40000"/>
                    </a:prstClr>
                  </a:outerShdw>
                </a:effectLst>
                <a:latin typeface="Oswald" panose="00000500000000000000" pitchFamily="2" charset="0"/>
                <a:cs typeface="Times New Roman" panose="02020603050405020304" pitchFamily="18" charset="0"/>
              </a:rPr>
              <a:t>7. Result</a:t>
            </a:r>
          </a:p>
        </p:txBody>
      </p:sp>
      <p:sp>
        <p:nvSpPr>
          <p:cNvPr id="3" name="Content Placeholder 2"/>
          <p:cNvSpPr>
            <a:spLocks noGrp="1"/>
          </p:cNvSpPr>
          <p:nvPr>
            <p:ph idx="1"/>
          </p:nvPr>
        </p:nvSpPr>
        <p:spPr>
          <a:xfrm>
            <a:off x="838200" y="1440940"/>
            <a:ext cx="10515601" cy="2442770"/>
          </a:xfrm>
          <a:solidFill>
            <a:srgbClr val="FFFFD1"/>
          </a:solidFill>
        </p:spPr>
        <p:txBody>
          <a:bodyPr anchor="ctr">
            <a:normAutofit fontScale="85000" lnSpcReduction="10000"/>
          </a:bodyPr>
          <a:lstStyle/>
          <a:p>
            <a:pPr marL="0" indent="0" algn="just">
              <a:lnSpc>
                <a:spcPct val="120000"/>
              </a:lnSpc>
              <a:buNone/>
            </a:pPr>
            <a:r>
              <a:rPr lang="en-IN" dirty="0">
                <a:latin typeface="DM SANS" pitchFamily="2" charset="0"/>
                <a:cs typeface="Times New Roman" panose="02020603050405020304" pitchFamily="18" charset="0"/>
              </a:rPr>
              <a:t>The primary objective of the project is to deliver the accuracy while building reliable system using machine learning to predict used car prices. The research uses Random Forest Regression for this purpose. The R Squared value of the model is found out to be 0.9370041, the Mean Absolute Error is 102222.22 and RMSE is 262146.59.</a:t>
            </a:r>
            <a:endParaRPr lang="en-US"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233548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3934" y="115377"/>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8. Conclusion </a:t>
            </a:r>
          </a:p>
        </p:txBody>
      </p:sp>
      <p:sp>
        <p:nvSpPr>
          <p:cNvPr id="3" name="Content Placeholder 2"/>
          <p:cNvSpPr>
            <a:spLocks noGrp="1"/>
          </p:cNvSpPr>
          <p:nvPr>
            <p:ph idx="1"/>
          </p:nvPr>
        </p:nvSpPr>
        <p:spPr>
          <a:xfrm>
            <a:off x="838200" y="1440940"/>
            <a:ext cx="10515600" cy="3824404"/>
          </a:xfrm>
          <a:solidFill>
            <a:srgbClr val="FFFFD1"/>
          </a:solidFill>
        </p:spPr>
        <p:txBody>
          <a:bodyPr anchor="ctr">
            <a:normAutofit fontScale="85000" lnSpcReduction="10000"/>
          </a:bodyPr>
          <a:lstStyle/>
          <a:p>
            <a:pPr marL="0" indent="0" algn="just">
              <a:lnSpc>
                <a:spcPct val="120000"/>
              </a:lnSpc>
              <a:buNone/>
            </a:pPr>
            <a:r>
              <a:rPr lang="en-IN" dirty="0">
                <a:latin typeface="DM SANS" pitchFamily="2" charset="0"/>
                <a:cs typeface="Times New Roman" panose="02020603050405020304" pitchFamily="18" charset="0"/>
              </a:rPr>
              <a:t>The proposed system of Used Car Price Evaluator provides better predictions to dealers and individuals seeking to buy or sell their old car in India. The devised model implementation has provided with a reliable performance of Random Forest Regression model to predict used car prices. The car price has a strong dependence on its variety of factors or attributes, and it helps to yield forecast accuracy for used car prices. The results of the previous research study show that the Random Forest Regression method has performed significantly more than the rest of the methods, which makes the model to be employed for price prediction. </a:t>
            </a:r>
            <a:endParaRPr lang="en-US"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3465707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000" y="158769"/>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9. Future Scope </a:t>
            </a:r>
          </a:p>
        </p:txBody>
      </p:sp>
      <p:sp>
        <p:nvSpPr>
          <p:cNvPr id="3" name="Content Placeholder 2"/>
          <p:cNvSpPr>
            <a:spLocks noGrp="1"/>
          </p:cNvSpPr>
          <p:nvPr>
            <p:ph idx="1"/>
          </p:nvPr>
        </p:nvSpPr>
        <p:spPr>
          <a:xfrm>
            <a:off x="838200" y="1440940"/>
            <a:ext cx="10515600" cy="3708901"/>
          </a:xfrm>
          <a:solidFill>
            <a:srgbClr val="FFFFD1"/>
          </a:solidFill>
        </p:spPr>
        <p:txBody>
          <a:bodyPr>
            <a:normAutofit lnSpcReduction="10000"/>
          </a:bodyPr>
          <a:lstStyle/>
          <a:p>
            <a:pPr marL="0" indent="0" algn="just">
              <a:lnSpc>
                <a:spcPct val="110000"/>
              </a:lnSpc>
              <a:buNone/>
            </a:pPr>
            <a:r>
              <a:rPr lang="en-IN" dirty="0">
                <a:latin typeface="DM SANS" pitchFamily="2" charset="0"/>
                <a:cs typeface="Times New Roman" panose="02020603050405020304" pitchFamily="18" charset="0"/>
              </a:rPr>
              <a:t>This web-based system namely “Used Car Price Evaluator” is restricted to the implementation using Random Forest Regression only, therefore allowing the room for improvement that can be achieved by employing ensemble machine learning in future developments of the proposed system .The system provides a static prediction of the price thus it can be extended to details regarding the yearly depreciation in the car price for better understanding of user. </a:t>
            </a:r>
            <a:endParaRPr lang="en-US"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3518063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41835"/>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10. Acknowledgement</a:t>
            </a:r>
          </a:p>
        </p:txBody>
      </p:sp>
      <p:sp>
        <p:nvSpPr>
          <p:cNvPr id="3" name="Content Placeholder 2"/>
          <p:cNvSpPr>
            <a:spLocks noGrp="1"/>
          </p:cNvSpPr>
          <p:nvPr>
            <p:ph idx="1"/>
          </p:nvPr>
        </p:nvSpPr>
        <p:spPr>
          <a:xfrm>
            <a:off x="838199" y="1440940"/>
            <a:ext cx="10515601" cy="3708901"/>
          </a:xfrm>
          <a:solidFill>
            <a:srgbClr val="FFFFD1"/>
          </a:solidFill>
        </p:spPr>
        <p:txBody>
          <a:bodyPr anchor="ctr">
            <a:normAutofit fontScale="92500"/>
          </a:bodyPr>
          <a:lstStyle/>
          <a:p>
            <a:pPr marL="0" indent="0" algn="just">
              <a:lnSpc>
                <a:spcPct val="110000"/>
              </a:lnSpc>
              <a:buNone/>
            </a:pPr>
            <a:r>
              <a:rPr lang="en-IN" dirty="0">
                <a:latin typeface="DM SANS" pitchFamily="2" charset="0"/>
                <a:cs typeface="Times New Roman" panose="02020603050405020304" pitchFamily="18" charset="0"/>
              </a:rPr>
              <a:t>It gives us immense pleasure in presenting the preliminary project report on ‘Used Car Price Evaluator’. We would like to take this opportunity to thank our internal guide Assist. Prof. Dr. Vishan Kumar Gupta for giving us all the help and guidance we needed. We are really grateful to her for all kind of support. His valuable suggestions were very helpful. In the end we are also grateful to Prof. Dr. Darpan Anand, Department of Computer Science Engineering, for his indispensable suggestions.</a:t>
            </a:r>
            <a:endParaRPr lang="en-US"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1489483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3933" y="107969"/>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11.References</a:t>
            </a:r>
          </a:p>
        </p:txBody>
      </p:sp>
      <p:sp>
        <p:nvSpPr>
          <p:cNvPr id="3" name="Content Placeholder 2"/>
          <p:cNvSpPr>
            <a:spLocks noGrp="1"/>
          </p:cNvSpPr>
          <p:nvPr>
            <p:ph idx="1"/>
          </p:nvPr>
        </p:nvSpPr>
        <p:spPr>
          <a:xfrm>
            <a:off x="914400" y="1505990"/>
            <a:ext cx="10439400" cy="5125433"/>
          </a:xfr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a:normAutofit/>
          </a:bodyPr>
          <a:lstStyle/>
          <a:p>
            <a:pPr marL="0" indent="0">
              <a:lnSpc>
                <a:spcPct val="100000"/>
              </a:lnSpc>
              <a:buNone/>
            </a:pPr>
            <a:r>
              <a:rPr lang="en-US" sz="1800" dirty="0">
                <a:effectLst/>
                <a:latin typeface="DM SANS" pitchFamily="2" charset="0"/>
                <a:ea typeface="Times New Roman" panose="02020603050405020304" pitchFamily="18" charset="0"/>
                <a:cs typeface="Times New Roman" panose="02020603050405020304" pitchFamily="18" charset="0"/>
              </a:rPr>
              <a:t>[1]	N. Pal, P. Arora, D. Sundararaman, P. Kohli, and S. S. Palakurthy, “How much is my car 	worth? A methodology for predicting used cars prices using Random Forest.” [Online]. 	Available: www.pakwheels.com</a:t>
            </a:r>
          </a:p>
          <a:p>
            <a:pPr marL="0" indent="0">
              <a:lnSpc>
                <a:spcPct val="100000"/>
              </a:lnSpc>
              <a:buNone/>
            </a:pPr>
            <a:r>
              <a:rPr lang="en-US" sz="1800" dirty="0">
                <a:effectLst/>
                <a:latin typeface="DM SANS" pitchFamily="2" charset="0"/>
                <a:ea typeface="Times New Roman" panose="02020603050405020304" pitchFamily="18" charset="0"/>
                <a:cs typeface="Times New Roman" panose="02020603050405020304" pitchFamily="18" charset="0"/>
              </a:rPr>
              <a:t>[2]	M. Ahtesham and J. Zulfiqar, “Used Car Price Prediction with Pyspark,” in </a:t>
            </a:r>
            <a:r>
              <a:rPr lang="en-US" sz="1800" i="1" dirty="0">
                <a:effectLst/>
                <a:latin typeface="DM SANS" pitchFamily="2" charset="0"/>
                <a:ea typeface="Times New Roman" panose="02020603050405020304" pitchFamily="18" charset="0"/>
                <a:cs typeface="Times New Roman" panose="02020603050405020304" pitchFamily="18" charset="0"/>
              </a:rPr>
              <a:t>Lecture Notes 	in Networks and Systems</a:t>
            </a:r>
            <a:r>
              <a:rPr lang="en-US" sz="1800" dirty="0">
                <a:effectLst/>
                <a:latin typeface="DM SANS" pitchFamily="2" charset="0"/>
                <a:ea typeface="Times New Roman" panose="02020603050405020304" pitchFamily="18" charset="0"/>
                <a:cs typeface="Times New Roman" panose="02020603050405020304" pitchFamily="18" charset="0"/>
              </a:rPr>
              <a:t>, Springer Science and Business Media Deutschland GmbH, 	2022, pp. 169–179. doi: 10.1007/978-3-031-01942-5_17.</a:t>
            </a:r>
          </a:p>
          <a:p>
            <a:pPr marL="0" indent="0">
              <a:lnSpc>
                <a:spcPct val="100000"/>
              </a:lnSpc>
              <a:buNone/>
            </a:pPr>
            <a:r>
              <a:rPr lang="en-US" sz="1800" dirty="0">
                <a:effectLst/>
                <a:latin typeface="DM SANS" pitchFamily="2" charset="0"/>
                <a:ea typeface="Times New Roman" panose="02020603050405020304" pitchFamily="18" charset="0"/>
                <a:cs typeface="Times New Roman" panose="02020603050405020304" pitchFamily="18" charset="0"/>
              </a:rPr>
              <a:t>[3]	“Predicting True Value of Used Car using Multiple Linear Regression Model,” </a:t>
            </a:r>
            <a:r>
              <a:rPr lang="en-US" sz="1800" i="1" dirty="0">
                <a:effectLst/>
                <a:latin typeface="DM SANS" pitchFamily="2" charset="0"/>
                <a:ea typeface="Times New Roman" panose="02020603050405020304" pitchFamily="18" charset="0"/>
                <a:cs typeface="Times New Roman" panose="02020603050405020304" pitchFamily="18" charset="0"/>
              </a:rPr>
              <a:t>International 	Journal of Recent Technology and Engineering</a:t>
            </a:r>
            <a:r>
              <a:rPr lang="en-US" sz="1800" dirty="0">
                <a:effectLst/>
                <a:latin typeface="DM SANS" pitchFamily="2" charset="0"/>
                <a:ea typeface="Times New Roman" panose="02020603050405020304" pitchFamily="18" charset="0"/>
                <a:cs typeface="Times New Roman" panose="02020603050405020304" pitchFamily="18" charset="0"/>
              </a:rPr>
              <a:t>, vol. 8, no. 5S, pp. 42–45, Feb. 2020, doi: 	10.35940/ijrte.e1010.0285s20.</a:t>
            </a:r>
          </a:p>
          <a:p>
            <a:pPr marL="0" indent="0">
              <a:lnSpc>
                <a:spcPct val="100000"/>
              </a:lnSpc>
              <a:buNone/>
            </a:pPr>
            <a:r>
              <a:rPr lang="en-US" sz="1800" dirty="0">
                <a:effectLst/>
                <a:latin typeface="DM SANS" pitchFamily="2" charset="0"/>
                <a:ea typeface="Times New Roman" panose="02020603050405020304" pitchFamily="18" charset="0"/>
                <a:cs typeface="Times New Roman" panose="02020603050405020304" pitchFamily="18" charset="0"/>
              </a:rPr>
              <a:t>[4]	C. K. Puteri and L. N. Safitri, “Analysis of linear regression on used car sales in Indonesia,” 	in </a:t>
            </a:r>
            <a:r>
              <a:rPr lang="en-US" sz="1800" i="1" dirty="0">
                <a:effectLst/>
                <a:latin typeface="DM SANS" pitchFamily="2" charset="0"/>
                <a:ea typeface="Times New Roman" panose="02020603050405020304" pitchFamily="18" charset="0"/>
                <a:cs typeface="Times New Roman" panose="02020603050405020304" pitchFamily="18" charset="0"/>
              </a:rPr>
              <a:t>Journal of Physics: Conference Series</a:t>
            </a:r>
            <a:r>
              <a:rPr lang="en-US" sz="1800" dirty="0">
                <a:effectLst/>
                <a:latin typeface="DM SANS" pitchFamily="2" charset="0"/>
                <a:ea typeface="Times New Roman" panose="02020603050405020304" pitchFamily="18" charset="0"/>
                <a:cs typeface="Times New Roman" panose="02020603050405020304" pitchFamily="18" charset="0"/>
              </a:rPr>
              <a:t>, Institute of Physics Publishing, Feb. 2020. doi: 	10.1088/1742-6596/1469/1/012143. </a:t>
            </a:r>
          </a:p>
          <a:p>
            <a:pPr>
              <a:lnSpc>
                <a:spcPct val="100000"/>
              </a:lnSpc>
            </a:pPr>
            <a:endParaRPr lang="en-US"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116785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999" y="118533"/>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rPr>
              <a:t>1. Introduction</a:t>
            </a:r>
          </a:p>
        </p:txBody>
      </p:sp>
      <p:sp>
        <p:nvSpPr>
          <p:cNvPr id="3" name="Content Placeholder 2"/>
          <p:cNvSpPr>
            <a:spLocks noGrp="1"/>
          </p:cNvSpPr>
          <p:nvPr>
            <p:ph idx="1"/>
          </p:nvPr>
        </p:nvSpPr>
        <p:spPr>
          <a:xfrm>
            <a:off x="838200" y="1440940"/>
            <a:ext cx="10515600" cy="5298527"/>
          </a:xfrm>
          <a:solidFill>
            <a:srgbClr val="FFFFD1"/>
          </a:solidFill>
        </p:spPr>
        <p:txBody>
          <a:bodyPr>
            <a:normAutofit fontScale="77500" lnSpcReduction="20000"/>
          </a:bodyPr>
          <a:lstStyle/>
          <a:p>
            <a:pPr algn="just">
              <a:lnSpc>
                <a:spcPct val="120000"/>
              </a:lnSpc>
            </a:pP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The prices of new cars in the industry is fixed by the manufacturer with some additional costs incurred by the Government in the form of taxes. But due to the increased price of new cars and the incapability of customers to buy new cars due to the lack of funds, used cars sales are on a global increase. [1]</a:t>
            </a:r>
          </a:p>
          <a:p>
            <a:pPr algn="just">
              <a:lnSpc>
                <a:spcPct val="120000"/>
              </a:lnSpc>
            </a:pPr>
            <a:endParaRPr lang="en-IN" sz="3200" b="0" i="0" u="none" strike="noStrike" baseline="0" dirty="0">
              <a:latin typeface="DM SANS" pitchFamily="2" charset="0"/>
              <a:ea typeface="Sans Serif Collection" panose="020B0502040504020204" pitchFamily="34" charset="0"/>
              <a:cs typeface="Sans Serif Collection" panose="020B0502040504020204" pitchFamily="34" charset="0"/>
            </a:endParaRPr>
          </a:p>
          <a:p>
            <a:pPr algn="just">
              <a:lnSpc>
                <a:spcPct val="120000"/>
              </a:lnSpc>
            </a:pP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Machine learning </a:t>
            </a:r>
            <a:r>
              <a:rPr lang="en-IN" sz="3200" b="0" i="0" u="none" strike="noStrike" baseline="0" dirty="0">
                <a:latin typeface="DM SANS" pitchFamily="2" charset="0"/>
              </a:rPr>
              <a:t>models have ever been a remarkable choice for prediction purposes and by training statistical models for predicting prices, one can get a certain estimate of the price. The number of studies that have explored this problem has also justified the prediction capability of the machine learning approach.[2] </a:t>
            </a:r>
            <a:endParaRPr lang="en-US" sz="4400" dirty="0">
              <a:latin typeface="DM SANS" pitchFamily="2" charset="0"/>
              <a:cs typeface="Baloo 2" pitchFamily="2"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Tree>
    <p:extLst>
      <p:ext uri="{BB962C8B-B14F-4D97-AF65-F5344CB8AC3E}">
        <p14:creationId xmlns:p14="http://schemas.microsoft.com/office/powerpoint/2010/main" val="89999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7" name="Content Placeholder 2">
            <a:extLst>
              <a:ext uri="{FF2B5EF4-FFF2-40B4-BE49-F238E27FC236}">
                <a16:creationId xmlns:a16="http://schemas.microsoft.com/office/drawing/2014/main" id="{1B46DAE1-3489-53DF-585A-D002B6BF3734}"/>
              </a:ext>
            </a:extLst>
          </p:cNvPr>
          <p:cNvSpPr>
            <a:spLocks noGrp="1"/>
          </p:cNvSpPr>
          <p:nvPr>
            <p:ph idx="1"/>
          </p:nvPr>
        </p:nvSpPr>
        <p:spPr>
          <a:xfrm>
            <a:off x="838200" y="1440940"/>
            <a:ext cx="10515600" cy="5051935"/>
          </a:xfrm>
          <a:solidFill>
            <a:srgbClr val="FFFFD1"/>
          </a:solidFill>
        </p:spPr>
        <p:txBody>
          <a:bodyPr>
            <a:normAutofit fontScale="85000" lnSpcReduction="10000"/>
          </a:bodyPr>
          <a:lstStyle/>
          <a:p>
            <a:pPr marL="0" indent="0" algn="just">
              <a:lnSpc>
                <a:spcPct val="110000"/>
              </a:lnSpc>
              <a:buNone/>
            </a:pP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The study conducted by Ahtesham M. and Zulfiqar J. in [2] at Jinnah University for Women, has evaluated comparative performances of models including linear regression, Decision Tree Regression, and Gradient Boost tree regression to predict used car prices. The car price has a strong dependence on its variety of factors or attributes, and it helps to yield forecast accuracy for used car prices. The results of the research study show that the linear regression method has performed significantly less than the rest of the methods, which makes the model less preferable for price prediction. On the contrary, it is observed that linear regression has been extensively used in literature for prediction.</a:t>
            </a:r>
            <a:endParaRPr lang="en-US" sz="4400" dirty="0">
              <a:latin typeface="DM SANS" pitchFamily="2" charset="0"/>
              <a:cs typeface="Baloo 2" pitchFamily="2" charset="0"/>
            </a:endParaRPr>
          </a:p>
        </p:txBody>
      </p:sp>
      <p:sp>
        <p:nvSpPr>
          <p:cNvPr id="10" name="Title 1">
            <a:extLst>
              <a:ext uri="{FF2B5EF4-FFF2-40B4-BE49-F238E27FC236}">
                <a16:creationId xmlns:a16="http://schemas.microsoft.com/office/drawing/2014/main" id="{0EF3DDA1-01E8-4A64-2F81-5C9E2BD58C3B}"/>
              </a:ext>
            </a:extLst>
          </p:cNvPr>
          <p:cNvSpPr>
            <a:spLocks noGrp="1"/>
          </p:cNvSpPr>
          <p:nvPr>
            <p:ph type="title"/>
          </p:nvPr>
        </p:nvSpPr>
        <p:spPr>
          <a:xfrm>
            <a:off x="121286" y="118533"/>
            <a:ext cx="9017000" cy="1325563"/>
          </a:xfrm>
        </p:spPr>
        <p:txBody>
          <a:bodyPr>
            <a:noAutofit/>
          </a:bodyPr>
          <a:lstStyle/>
          <a:p>
            <a:r>
              <a:rPr lang="en-IN"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rPr>
              <a:t>2. Background and Related work</a:t>
            </a:r>
            <a:endParaRPr lang="en-US"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endParaRPr>
          </a:p>
        </p:txBody>
      </p:sp>
    </p:spTree>
    <p:extLst>
      <p:ext uri="{BB962C8B-B14F-4D97-AF65-F5344CB8AC3E}">
        <p14:creationId xmlns:p14="http://schemas.microsoft.com/office/powerpoint/2010/main" val="2376581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7" name="Content Placeholder 2">
            <a:extLst>
              <a:ext uri="{FF2B5EF4-FFF2-40B4-BE49-F238E27FC236}">
                <a16:creationId xmlns:a16="http://schemas.microsoft.com/office/drawing/2014/main" id="{1B46DAE1-3489-53DF-585A-D002B6BF3734}"/>
              </a:ext>
            </a:extLst>
          </p:cNvPr>
          <p:cNvSpPr>
            <a:spLocks noGrp="1"/>
          </p:cNvSpPr>
          <p:nvPr>
            <p:ph idx="1"/>
          </p:nvPr>
        </p:nvSpPr>
        <p:spPr>
          <a:xfrm>
            <a:off x="834189" y="1440940"/>
            <a:ext cx="10519611" cy="3704801"/>
          </a:xfrm>
          <a:solidFill>
            <a:srgbClr val="FFFFD1"/>
          </a:solidFill>
        </p:spPr>
        <p:txBody>
          <a:bodyPr>
            <a:normAutofit fontScale="85000" lnSpcReduction="10000"/>
          </a:bodyPr>
          <a:lstStyle/>
          <a:p>
            <a:pPr marL="0" indent="0" algn="just">
              <a:lnSpc>
                <a:spcPct val="120000"/>
              </a:lnSpc>
              <a:buNone/>
            </a:pP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In the research conducted by Laveena D’Costa, Ashoka Wilson D’Souza et al. in [3], has shown that the model that is created using this data can be used </a:t>
            </a:r>
            <a:r>
              <a:rPr lang="en-IN" sz="3000" b="0" i="0" u="none" strike="noStrike" baseline="0" dirty="0">
                <a:latin typeface="DM SANS" pitchFamily="2" charset="0"/>
                <a:ea typeface="Sans Serif Collection" panose="020B0502040504020204" pitchFamily="34" charset="0"/>
                <a:cs typeface="Sans Serif Collection" panose="020B0502040504020204" pitchFamily="34" charset="0"/>
              </a:rPr>
              <a:t>to predict the true value of used cars. The accuracy of the model was found to be 89.33%. The model is created using multiple </a:t>
            </a: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linear regression and it provides good accuracy. The same data can be used to implement more algorithms and it may give accurate result.</a:t>
            </a:r>
            <a:endParaRPr lang="en-US" sz="4400" dirty="0">
              <a:latin typeface="DM SANS" pitchFamily="2" charset="0"/>
              <a:cs typeface="Baloo 2" pitchFamily="2" charset="0"/>
            </a:endParaRPr>
          </a:p>
        </p:txBody>
      </p:sp>
      <p:sp>
        <p:nvSpPr>
          <p:cNvPr id="10" name="Title 1">
            <a:extLst>
              <a:ext uri="{FF2B5EF4-FFF2-40B4-BE49-F238E27FC236}">
                <a16:creationId xmlns:a16="http://schemas.microsoft.com/office/drawing/2014/main" id="{0EF3DDA1-01E8-4A64-2F81-5C9E2BD58C3B}"/>
              </a:ext>
            </a:extLst>
          </p:cNvPr>
          <p:cNvSpPr>
            <a:spLocks noGrp="1"/>
          </p:cNvSpPr>
          <p:nvPr>
            <p:ph type="title"/>
          </p:nvPr>
        </p:nvSpPr>
        <p:spPr>
          <a:xfrm>
            <a:off x="121286" y="118533"/>
            <a:ext cx="9017000" cy="1325563"/>
          </a:xfrm>
        </p:spPr>
        <p:txBody>
          <a:bodyPr>
            <a:noAutofit/>
          </a:bodyPr>
          <a:lstStyle/>
          <a:p>
            <a:r>
              <a:rPr lang="en-IN"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rPr>
              <a:t>2. Background and Related work</a:t>
            </a:r>
            <a:endParaRPr lang="en-US"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endParaRPr>
          </a:p>
        </p:txBody>
      </p:sp>
    </p:spTree>
    <p:extLst>
      <p:ext uri="{BB962C8B-B14F-4D97-AF65-F5344CB8AC3E}">
        <p14:creationId xmlns:p14="http://schemas.microsoft.com/office/powerpoint/2010/main" val="101545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7" name="Content Placeholder 2">
            <a:extLst>
              <a:ext uri="{FF2B5EF4-FFF2-40B4-BE49-F238E27FC236}">
                <a16:creationId xmlns:a16="http://schemas.microsoft.com/office/drawing/2014/main" id="{1B46DAE1-3489-53DF-585A-D002B6BF3734}"/>
              </a:ext>
            </a:extLst>
          </p:cNvPr>
          <p:cNvSpPr>
            <a:spLocks noGrp="1"/>
          </p:cNvSpPr>
          <p:nvPr>
            <p:ph idx="1"/>
          </p:nvPr>
        </p:nvSpPr>
        <p:spPr>
          <a:xfrm>
            <a:off x="838200" y="1440940"/>
            <a:ext cx="10515600" cy="5051935"/>
          </a:xfrm>
          <a:solidFill>
            <a:srgbClr val="FFFFD1"/>
          </a:solidFill>
        </p:spPr>
        <p:txBody>
          <a:bodyPr>
            <a:normAutofit fontScale="85000" lnSpcReduction="10000"/>
          </a:bodyPr>
          <a:lstStyle/>
          <a:p>
            <a:pPr marL="0" indent="0" algn="just">
              <a:lnSpc>
                <a:spcPct val="120000"/>
              </a:lnSpc>
              <a:buNone/>
            </a:pP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K Puteri and L N Safitri in their manuscript [4], had declared employing the variable age of use of cars in predicting the selling price of cars can be used as a reference to determine the price of used cars sold because it has a trust value of 63.2%. If using the car </a:t>
            </a:r>
            <a:r>
              <a:rPr lang="en-IN" sz="3000" b="0" i="0" u="none" strike="noStrike" baseline="0" dirty="0">
                <a:latin typeface="DM SANS" pitchFamily="2" charset="0"/>
                <a:ea typeface="Sans Serif Collection" panose="020B0502040504020204" pitchFamily="34" charset="0"/>
                <a:cs typeface="Sans Serif Collection" panose="020B0502040504020204" pitchFamily="34" charset="0"/>
              </a:rPr>
              <a:t>mileage variable only in predicting the selling price of the car only has a trust value of 33.2%. The selling price can also be predicted based on the age and distance of the used cars sold because of the trust value of 63.6%. To predict </a:t>
            </a:r>
            <a:r>
              <a:rPr lang="en-IN" sz="3200" b="0" i="0" u="none" strike="noStrike" baseline="0" dirty="0">
                <a:latin typeface="DM SANS" pitchFamily="2" charset="0"/>
                <a:ea typeface="Sans Serif Collection" panose="020B0502040504020204" pitchFamily="34" charset="0"/>
                <a:cs typeface="Sans Serif Collection" panose="020B0502040504020204" pitchFamily="34" charset="0"/>
              </a:rPr>
              <a:t>the selling price of cars with other additional variables namely age, distance, colours of cars, transmissions and cities car sales have a trust value of 76.2%. </a:t>
            </a:r>
            <a:endParaRPr lang="en-US" sz="4400" dirty="0">
              <a:latin typeface="DM SANS" pitchFamily="2" charset="0"/>
              <a:cs typeface="Baloo 2" pitchFamily="2" charset="0"/>
            </a:endParaRPr>
          </a:p>
        </p:txBody>
      </p:sp>
      <p:sp>
        <p:nvSpPr>
          <p:cNvPr id="10" name="Title 1">
            <a:extLst>
              <a:ext uri="{FF2B5EF4-FFF2-40B4-BE49-F238E27FC236}">
                <a16:creationId xmlns:a16="http://schemas.microsoft.com/office/drawing/2014/main" id="{0EF3DDA1-01E8-4A64-2F81-5C9E2BD58C3B}"/>
              </a:ext>
            </a:extLst>
          </p:cNvPr>
          <p:cNvSpPr>
            <a:spLocks noGrp="1"/>
          </p:cNvSpPr>
          <p:nvPr>
            <p:ph type="title"/>
          </p:nvPr>
        </p:nvSpPr>
        <p:spPr>
          <a:xfrm>
            <a:off x="121286" y="118533"/>
            <a:ext cx="9017000" cy="1325563"/>
          </a:xfrm>
        </p:spPr>
        <p:txBody>
          <a:bodyPr>
            <a:noAutofit/>
          </a:bodyPr>
          <a:lstStyle/>
          <a:p>
            <a:r>
              <a:rPr lang="en-IN"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rPr>
              <a:t>2. Background and Related work</a:t>
            </a:r>
            <a:endParaRPr lang="en-US" sz="4800" b="1" dirty="0">
              <a:solidFill>
                <a:srgbClr val="0070C0"/>
              </a:solidFill>
              <a:effectLst>
                <a:outerShdw blurRad="38100" dist="38100" dir="2700000" algn="tl">
                  <a:srgbClr val="000000">
                    <a:alpha val="43137"/>
                  </a:srgbClr>
                </a:outerShdw>
              </a:effectLst>
              <a:latin typeface="Oswald" panose="020B0604020202020204" pitchFamily="2" charset="0"/>
              <a:cs typeface="Times New Roman" panose="02020603050405020304" pitchFamily="18" charset="0"/>
            </a:endParaRPr>
          </a:p>
        </p:txBody>
      </p:sp>
    </p:spTree>
    <p:extLst>
      <p:ext uri="{BB962C8B-B14F-4D97-AF65-F5344CB8AC3E}">
        <p14:creationId xmlns:p14="http://schemas.microsoft.com/office/powerpoint/2010/main" val="323161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24902"/>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 Methodology</a:t>
            </a:r>
          </a:p>
        </p:txBody>
      </p:sp>
      <p:sp>
        <p:nvSpPr>
          <p:cNvPr id="3" name="Content Placeholder 2"/>
          <p:cNvSpPr>
            <a:spLocks noGrp="1"/>
          </p:cNvSpPr>
          <p:nvPr>
            <p:ph idx="1"/>
          </p:nvPr>
        </p:nvSpPr>
        <p:spPr>
          <a:xfrm>
            <a:off x="838200" y="2397433"/>
            <a:ext cx="10515600" cy="3522104"/>
          </a:xfrm>
          <a:solidFill>
            <a:srgbClr val="FFFFD1"/>
          </a:solidFill>
        </p:spPr>
        <p:txBody>
          <a:bodyPr>
            <a:normAutofit fontScale="92500" lnSpcReduction="10000"/>
          </a:bodyPr>
          <a:lstStyle/>
          <a:p>
            <a:pPr marL="0" indent="0" algn="just">
              <a:lnSpc>
                <a:spcPct val="110000"/>
              </a:lnSpc>
              <a:buNone/>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The dataset of Car Dekho used in this research is taken from Kaggle. It is a massive data set that has about 19974 entries along with 13 features as given in Table1. The data set might contain null, unhandled, and unwanted values that need to be checked and verified before training the dataset for model development. The data set contains the Car Name along with its different features such as Model Year, Mileage, Transmission Type, etc.</a:t>
            </a:r>
            <a:endParaRPr lang="en-US" sz="3000"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5" name="Title 1">
            <a:extLst>
              <a:ext uri="{FF2B5EF4-FFF2-40B4-BE49-F238E27FC236}">
                <a16:creationId xmlns:a16="http://schemas.microsoft.com/office/drawing/2014/main" id="{714409CC-66BF-00B3-F514-BEAF861FBAB4}"/>
              </a:ext>
            </a:extLst>
          </p:cNvPr>
          <p:cNvSpPr txBox="1">
            <a:spLocks/>
          </p:cNvSpPr>
          <p:nvPr/>
        </p:nvSpPr>
        <p:spPr>
          <a:xfrm>
            <a:off x="838200" y="1091387"/>
            <a:ext cx="822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3.1.	 Data Exploration</a:t>
            </a:r>
          </a:p>
        </p:txBody>
      </p:sp>
    </p:spTree>
    <p:extLst>
      <p:ext uri="{BB962C8B-B14F-4D97-AF65-F5344CB8AC3E}">
        <p14:creationId xmlns:p14="http://schemas.microsoft.com/office/powerpoint/2010/main" val="3715724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7" y="124902"/>
            <a:ext cx="7352763" cy="1325563"/>
          </a:xfrm>
        </p:spPr>
        <p:txBody>
          <a:bodyPr>
            <a:normAutofit/>
          </a:bodyPr>
          <a:lstStyle/>
          <a:p>
            <a:r>
              <a:rPr lang="en-US" sz="4800" b="1"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 Methodology</a:t>
            </a:r>
          </a:p>
        </p:txBody>
      </p:sp>
      <p:sp>
        <p:nvSpPr>
          <p:cNvPr id="3" name="Content Placeholder 2"/>
          <p:cNvSpPr>
            <a:spLocks noGrp="1"/>
          </p:cNvSpPr>
          <p:nvPr>
            <p:ph idx="1"/>
          </p:nvPr>
        </p:nvSpPr>
        <p:spPr>
          <a:xfrm>
            <a:off x="838200" y="2407425"/>
            <a:ext cx="10515600" cy="4095442"/>
          </a:xfrm>
          <a:solidFill>
            <a:srgbClr val="FFFFD1"/>
          </a:solidFill>
        </p:spPr>
        <p:txBody>
          <a:bodyPr>
            <a:normAutofit fontScale="92500" lnSpcReduction="20000"/>
          </a:bodyPr>
          <a:lstStyle/>
          <a:p>
            <a:pPr marL="0" indent="0" algn="just">
              <a:lnSpc>
                <a:spcPct val="110000"/>
              </a:lnSpc>
              <a:buNone/>
            </a:pPr>
            <a:r>
              <a:rPr lang="en-IN" sz="3000" dirty="0">
                <a:solidFill>
                  <a:srgbClr val="000000"/>
                </a:solidFill>
                <a:effectLst/>
                <a:latin typeface="DM SANS" pitchFamily="2" charset="0"/>
                <a:ea typeface="Times New Roman" panose="02020603050405020304" pitchFamily="18" charset="0"/>
                <a:cs typeface="Times New Roman" panose="02020603050405020304" pitchFamily="18" charset="0"/>
              </a:rPr>
              <a:t>It is one of the most crucial steps that must be performed before the implementation phase. It refers to identifying and correcting errors in the data set that might negatively affect the predicting model. It includes all kinds of activities that help in detecting and repairing errors. </a:t>
            </a:r>
            <a:r>
              <a:rPr lang="en-IN" sz="3000" dirty="0">
                <a:latin typeface="DM SANS" pitchFamily="2" charset="0"/>
                <a:cs typeface="Times New Roman" panose="02020603050405020304" pitchFamily="18" charset="0"/>
              </a:rPr>
              <a:t>In this procedure, we removed the rows that holds missing values and also dropped the features or attributes that might not be effective. Only those features are kept that are most important and strongly correlated. After data pre-processing, we were left with 7 features.</a:t>
            </a:r>
            <a:endParaRPr lang="en-US" sz="3000" dirty="0">
              <a:latin typeface="DM SANS" pitchFamily="2" charset="0"/>
              <a:cs typeface="Times New Roman" panose="02020603050405020304" pitchFamily="18" charset="0"/>
            </a:endParaRPr>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2306" y="365125"/>
            <a:ext cx="2661494" cy="1075815"/>
          </a:xfrm>
          <a:prstGeom prst="rect">
            <a:avLst/>
          </a:prstGeom>
        </p:spPr>
      </p:pic>
      <p:sp>
        <p:nvSpPr>
          <p:cNvPr id="5" name="Title 1">
            <a:extLst>
              <a:ext uri="{FF2B5EF4-FFF2-40B4-BE49-F238E27FC236}">
                <a16:creationId xmlns:a16="http://schemas.microsoft.com/office/drawing/2014/main" id="{714409CC-66BF-00B3-F514-BEAF861FBAB4}"/>
              </a:ext>
            </a:extLst>
          </p:cNvPr>
          <p:cNvSpPr txBox="1">
            <a:spLocks/>
          </p:cNvSpPr>
          <p:nvPr/>
        </p:nvSpPr>
        <p:spPr>
          <a:xfrm>
            <a:off x="838200" y="1091387"/>
            <a:ext cx="822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r>
              <a:rPr lang="en-IN"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rPr>
              <a:t>3.2. Data Pre-Processing and Data Cleaning</a:t>
            </a:r>
            <a:endParaRPr lang="en-US" sz="4000" dirty="0">
              <a:solidFill>
                <a:srgbClr val="0070C0"/>
              </a:solidFill>
              <a:effectLst>
                <a:outerShdw blurRad="38100" dist="38100" dir="2700000" algn="tl">
                  <a:srgbClr val="000000">
                    <a:alpha val="43137"/>
                  </a:srgbClr>
                </a:outerShdw>
              </a:effectLst>
              <a:latin typeface="Oswal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128086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1101</TotalTime>
  <Words>1680</Words>
  <Application>Microsoft Office PowerPoint</Application>
  <PresentationFormat>Widescreen</PresentationFormat>
  <Paragraphs>82</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Baloo 2</vt:lpstr>
      <vt:lpstr>Baloo 2 ExtraBold</vt:lpstr>
      <vt:lpstr>Calibri</vt:lpstr>
      <vt:lpstr>Calibri Light</vt:lpstr>
      <vt:lpstr>DM SANS</vt:lpstr>
      <vt:lpstr>Oswald</vt:lpstr>
      <vt:lpstr>Times New Roman</vt:lpstr>
      <vt:lpstr>Office Theme</vt:lpstr>
      <vt:lpstr>Used Car Price Evaluator</vt:lpstr>
      <vt:lpstr>PowerPoint Presentation</vt:lpstr>
      <vt:lpstr>Index</vt:lpstr>
      <vt:lpstr>1. Introduction</vt:lpstr>
      <vt:lpstr>2. Background and Related work</vt:lpstr>
      <vt:lpstr>2. Background and Related work</vt:lpstr>
      <vt:lpstr>2. Background and Related work</vt:lpstr>
      <vt:lpstr>3. Methodology</vt:lpstr>
      <vt:lpstr>3. Methodology</vt:lpstr>
      <vt:lpstr>3. Methodology</vt:lpstr>
      <vt:lpstr>3. Methodology</vt:lpstr>
      <vt:lpstr>4. Innovations in Project </vt:lpstr>
      <vt:lpstr>4. Innovations in Project </vt:lpstr>
      <vt:lpstr>5.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Output </vt:lpstr>
      <vt:lpstr>PowerPoint Presentation</vt:lpstr>
      <vt:lpstr>PowerPoint Presentation</vt:lpstr>
      <vt:lpstr>PowerPoint Presentation</vt:lpstr>
      <vt:lpstr>PowerPoint Presentation</vt:lpstr>
      <vt:lpstr>PowerPoint Presentation</vt:lpstr>
      <vt:lpstr>7. Result</vt:lpstr>
      <vt:lpstr>8. Conclusion </vt:lpstr>
      <vt:lpstr>9. Future Scope </vt:lpstr>
      <vt:lpstr>10. Acknowledgement</vt:lpstr>
      <vt:lpstr>11.References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Lalitesh Sharma</dc:creator>
  <cp:lastModifiedBy>Jayant Singh Jhala</cp:lastModifiedBy>
  <cp:revision>215</cp:revision>
  <dcterms:created xsi:type="dcterms:W3CDTF">2022-07-20T07:16:25Z</dcterms:created>
  <dcterms:modified xsi:type="dcterms:W3CDTF">2023-04-20T08:19:14Z</dcterms:modified>
</cp:coreProperties>
</file>